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8" r:id="rId2"/>
    <p:sldId id="279" r:id="rId3"/>
    <p:sldId id="273" r:id="rId4"/>
    <p:sldId id="346" r:id="rId5"/>
    <p:sldId id="352" r:id="rId6"/>
    <p:sldId id="325" r:id="rId7"/>
    <p:sldId id="347" r:id="rId8"/>
    <p:sldId id="365" r:id="rId9"/>
    <p:sldId id="368" r:id="rId10"/>
    <p:sldId id="369" r:id="rId11"/>
    <p:sldId id="366" r:id="rId12"/>
    <p:sldId id="370" r:id="rId13"/>
    <p:sldId id="367" r:id="rId14"/>
    <p:sldId id="371" r:id="rId15"/>
    <p:sldId id="281" r:id="rId16"/>
    <p:sldId id="348" r:id="rId17"/>
    <p:sldId id="353" r:id="rId18"/>
    <p:sldId id="354" r:id="rId19"/>
    <p:sldId id="357" r:id="rId20"/>
    <p:sldId id="358" r:id="rId21"/>
    <p:sldId id="359" r:id="rId22"/>
    <p:sldId id="360" r:id="rId23"/>
    <p:sldId id="361" r:id="rId24"/>
    <p:sldId id="355" r:id="rId25"/>
    <p:sldId id="356" r:id="rId26"/>
    <p:sldId id="363" r:id="rId27"/>
    <p:sldId id="364" r:id="rId28"/>
    <p:sldId id="362" r:id="rId29"/>
    <p:sldId id="319" r:id="rId30"/>
    <p:sldId id="349" r:id="rId31"/>
    <p:sldId id="336" r:id="rId32"/>
    <p:sldId id="350" r:id="rId33"/>
    <p:sldId id="345" r:id="rId34"/>
    <p:sldId id="351" r:id="rId35"/>
    <p:sldId id="256" r:id="rId36"/>
  </p:sldIdLst>
  <p:sldSz cx="12192000" cy="6858000"/>
  <p:notesSz cx="6858000" cy="9144000"/>
  <p:embeddedFontLst>
    <p:embeddedFont>
      <p:font typeface="LG Smart UI Bold" panose="020B0800000101010101" pitchFamily="50" charset="-127"/>
      <p:bold r:id="rId39"/>
    </p:embeddedFont>
    <p:embeddedFont>
      <p:font typeface="LG Smart UI Light" panose="020B0300000101010101" pitchFamily="50" charset="-127"/>
      <p:regular r:id="rId40"/>
    </p:embeddedFont>
    <p:embeddedFont>
      <p:font typeface="LG Smart UI Regular" panose="020B0500000101010101" pitchFamily="50" charset="-127"/>
      <p:regular r:id="rId41"/>
    </p:embeddedFont>
    <p:embeddedFont>
      <p:font typeface="LG Smart UI SemiBold" panose="020B0700000101010101" pitchFamily="50" charset="-127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550"/>
    <a:srgbClr val="E2E583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25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7C1C555-E79B-4741-A0E3-B596A26440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AD4CBC-D911-314F-84EC-9727AD63D6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BFA-716D-514F-8891-4AF62996709A}" type="datetimeFigureOut">
              <a:rPr kumimoji="1" lang="ko-Kore-KR" altLang="en-US" smtClean="0"/>
              <a:t>11/19/2021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993CC0-F8BF-0E4B-B929-50FDD7A0B4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51D06D-F571-0E4B-A1A0-8BA89DA412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C3245-23AF-D948-B362-B3D0FC711B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3418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57D21-F977-EA4E-BA90-FA1171FA8437}" type="datetimeFigureOut">
              <a:rPr kumimoji="1" lang="ko-Kore-KR" altLang="en-US" smtClean="0"/>
              <a:t>11/19/2021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73718-7C7A-A648-8E3E-778427B5C0F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3293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F2B2-DA68-5449-9E0E-0363F669760E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FBFA-1EC6-814A-80B9-5CD0AA4AC8FD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C10E5-CC2D-4C4E-8C31-E2A72F47B874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AF98-46EB-EE4F-9DAC-734360C57C18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81ED-3705-3D42-AA85-3B4E875514C9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A5EF-F16B-8644-83B6-8EBCC27BA2E1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1040-6F70-6444-AEC9-6FC8C68CC0E1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7B72-75D5-5A45-B98C-95E62ADC74D5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7A33-8173-944C-91C9-C56D79A55E8F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786B-BA44-FD42-8328-60843450B59C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11BD-9167-2942-BF51-681CFB6EC0FF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2A19A-3F4D-D641-A216-7CAB994E5389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B6120-DE91-574D-8C36-91FDF93F4808}" type="datetime1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4177043" y="2581228"/>
            <a:ext cx="3837909" cy="2685137"/>
            <a:chOff x="4177048" y="1767838"/>
            <a:chExt cx="3837909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177048" y="1767838"/>
              <a:ext cx="3837909" cy="387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전자상거래 최종 프로젝트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6003635" y="2537279"/>
              <a:ext cx="18473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405170-34DD-9048-B08D-5A3B687A3F4B}"/>
              </a:ext>
            </a:extLst>
          </p:cNvPr>
          <p:cNvSpPr txBox="1"/>
          <p:nvPr/>
        </p:nvSpPr>
        <p:spPr>
          <a:xfrm>
            <a:off x="9808362" y="4864868"/>
            <a:ext cx="1912703" cy="135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</a:t>
            </a:r>
            <a:r>
              <a:rPr lang="ko-KR" altLang="en-US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조 </a:t>
            </a:r>
            <a:r>
              <a:rPr lang="en-US" altLang="ko-KR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‘</a:t>
            </a:r>
            <a:r>
              <a:rPr lang="ko-KR" altLang="en-US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이번이마지막</a:t>
            </a:r>
            <a:r>
              <a:rPr lang="en-US" altLang="ko-KR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12150981</a:t>
            </a:r>
            <a:r>
              <a:rPr lang="ko-KR" altLang="en-US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박중규</a:t>
            </a:r>
            <a:endParaRPr lang="en-US" altLang="ko-KR" sz="1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12161569</a:t>
            </a:r>
            <a:r>
              <a:rPr lang="ko-KR" altLang="en-US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ko-KR" altLang="en-US" sz="19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박도윤</a:t>
            </a:r>
            <a:endParaRPr lang="en-US" altLang="ko-KR" sz="1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EC8DE-07C5-BD4F-AD63-AE90FE5038AA}"/>
              </a:ext>
            </a:extLst>
          </p:cNvPr>
          <p:cNvSpPr txBox="1"/>
          <p:nvPr/>
        </p:nvSpPr>
        <p:spPr>
          <a:xfrm>
            <a:off x="1516860" y="3156920"/>
            <a:ext cx="915827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900" b="1" dirty="0">
                <a:solidFill>
                  <a:srgbClr val="E4E5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“</a:t>
            </a:r>
            <a:r>
              <a:rPr lang="ko-KR" altLang="en-US" sz="3900" b="1" dirty="0">
                <a:solidFill>
                  <a:srgbClr val="E4E5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딥러닝 얼굴인식을 이용한 </a:t>
            </a:r>
            <a:r>
              <a:rPr lang="ko-KR" altLang="en-US" sz="3900" b="1" dirty="0" err="1">
                <a:solidFill>
                  <a:srgbClr val="E4E5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캐리커쳐</a:t>
            </a:r>
            <a:r>
              <a:rPr lang="ko-KR" altLang="en-US" sz="3900" b="1" dirty="0">
                <a:solidFill>
                  <a:srgbClr val="E4E5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 각인 제품</a:t>
            </a:r>
            <a:r>
              <a:rPr lang="en-US" altLang="ko-KR" sz="3900" b="1" dirty="0">
                <a:solidFill>
                  <a:srgbClr val="E4E5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”</a:t>
            </a:r>
            <a:endParaRPr lang="ko-KR" altLang="en-US" sz="3900" b="1" dirty="0">
              <a:solidFill>
                <a:srgbClr val="E4E5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서론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69C5-8592-4D18-A0CA-C0939021EE8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E0031-4742-4642-A212-240BFAFB2C4E}"/>
              </a:ext>
            </a:extLst>
          </p:cNvPr>
          <p:cNvSpPr txBox="1"/>
          <p:nvPr/>
        </p:nvSpPr>
        <p:spPr>
          <a:xfrm>
            <a:off x="584199" y="1298623"/>
            <a:ext cx="385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시장 현황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777BE-1AD8-4D83-AB53-757310A612D6}"/>
              </a:ext>
            </a:extLst>
          </p:cNvPr>
          <p:cNvSpPr txBox="1"/>
          <p:nvPr/>
        </p:nvSpPr>
        <p:spPr>
          <a:xfrm>
            <a:off x="3162701" y="5758785"/>
            <a:ext cx="586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▲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각종 산업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분야에서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인공지능 활용 및 개발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2C43A251-B76B-4759-8BCA-D2A979841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2702" y="2106968"/>
            <a:ext cx="5866595" cy="3604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94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서론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69C5-8592-4D18-A0CA-C0939021EE8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832AF-22DE-4306-873D-5C470ED514F3}"/>
              </a:ext>
            </a:extLst>
          </p:cNvPr>
          <p:cNvSpPr txBox="1"/>
          <p:nvPr/>
        </p:nvSpPr>
        <p:spPr>
          <a:xfrm>
            <a:off x="584199" y="1298623"/>
            <a:ext cx="385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서비스 및 시스템 소개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C6439-6975-4E0E-906C-018CC370F3B3}"/>
              </a:ext>
            </a:extLst>
          </p:cNvPr>
          <p:cNvSpPr txBox="1"/>
          <p:nvPr/>
        </p:nvSpPr>
        <p:spPr>
          <a:xfrm>
            <a:off x="1594373" y="1951383"/>
            <a:ext cx="8629127" cy="18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서비스 소개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딥러닝 응용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캐리커쳐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드로잉 각인 제품 제공 서비스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맞춤 제작을 통한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제품의 가치 향상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및 소비자에게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특별함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제공 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자선 업체 제품 각인 서비스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기부 모델 제공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및 자선 업체 제품에 대한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인식 향상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709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서론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69C5-8592-4D18-A0CA-C0939021EE8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7E92F-7D65-4153-B7BE-BBDA79EE6148}"/>
              </a:ext>
            </a:extLst>
          </p:cNvPr>
          <p:cNvSpPr txBox="1"/>
          <p:nvPr/>
        </p:nvSpPr>
        <p:spPr>
          <a:xfrm>
            <a:off x="584199" y="1298623"/>
            <a:ext cx="385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서비스 및 시스템 소개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4B6BF-D6AF-4271-A22C-6229DD577CD9}"/>
              </a:ext>
            </a:extLst>
          </p:cNvPr>
          <p:cNvSpPr txBox="1"/>
          <p:nvPr/>
        </p:nvSpPr>
        <p:spPr>
          <a:xfrm>
            <a:off x="1594373" y="1913283"/>
            <a:ext cx="8629127" cy="418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시스템 소개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모바일 어플리케이션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환경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서비스 제공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모바일 기기를 통해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얼굴 사진 촬영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face_recognition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라이브러리를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사용한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얼굴 인식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통해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얼굴 부분 편집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편집된 이미지를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캐리커쳐로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변환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en-US" altLang="ko-KR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tf.keras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제공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CNN-VGG19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네트워크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딥러닝 모델 구축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arenR"/>
            </a:pP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Tensorflow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HUB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제공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style transition module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변환된 이미지를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제품에 각인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ea"/>
              <a:buAutoNum type="circleNumDbPlain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주문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결제 및 배송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86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서론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69C5-8592-4D18-A0CA-C0939021EE8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832AF-22DE-4306-873D-5C470ED514F3}"/>
              </a:ext>
            </a:extLst>
          </p:cNvPr>
          <p:cNvSpPr txBox="1"/>
          <p:nvPr/>
        </p:nvSpPr>
        <p:spPr>
          <a:xfrm>
            <a:off x="584199" y="1298623"/>
            <a:ext cx="385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기존 모델과의 차별성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3B6A40B-AAF5-41A6-8E9F-AAB7CB544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47373"/>
              </p:ext>
            </p:extLst>
          </p:nvPr>
        </p:nvGraphicFramePr>
        <p:xfrm>
          <a:off x="1476317" y="1892924"/>
          <a:ext cx="9239365" cy="437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0967">
                  <a:extLst>
                    <a:ext uri="{9D8B030D-6E8A-4147-A177-3AD203B41FA5}">
                      <a16:colId xmlns:a16="http://schemas.microsoft.com/office/drawing/2014/main" val="3124614439"/>
                    </a:ext>
                  </a:extLst>
                </a:gridCol>
                <a:gridCol w="4948610">
                  <a:extLst>
                    <a:ext uri="{9D8B030D-6E8A-4147-A177-3AD203B41FA5}">
                      <a16:colId xmlns:a16="http://schemas.microsoft.com/office/drawing/2014/main" val="1823137890"/>
                    </a:ext>
                  </a:extLst>
                </a:gridCol>
                <a:gridCol w="3079788">
                  <a:extLst>
                    <a:ext uri="{9D8B030D-6E8A-4147-A177-3AD203B41FA5}">
                      <a16:colId xmlns:a16="http://schemas.microsoft.com/office/drawing/2014/main" val="1084449019"/>
                    </a:ext>
                  </a:extLst>
                </a:gridCol>
              </a:tblGrid>
              <a:tr h="30441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제안 비즈니스 모델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기존 모델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335548"/>
                  </a:ext>
                </a:extLst>
              </a:tr>
              <a:tr h="720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Customer Segments</a:t>
                      </a:r>
                      <a:endParaRPr lang="ko-KR" altLang="en-US" sz="1300" dirty="0"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각인 제품 서비스를 이용하고 싶은 소비자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캐리커쳐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드로잉 서비스를 이용하고 싶은 소비자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대량의 단체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캐리커쳐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각인 제품을 원하는 소비자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일반적 제품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(e.g.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텀블러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 케이스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을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 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이용하고 싶은 소비자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397699"/>
                  </a:ext>
                </a:extLst>
              </a:tr>
              <a:tr h="929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Customer Relationships</a:t>
                      </a:r>
                      <a:endParaRPr lang="ko-KR" altLang="en-US" sz="1300" dirty="0"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SNS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및 온라인 홍보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팝업스토어 및 오프라인 홍보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자선 업체와의 제휴로 착한 서비스 제품이라는 긍정적 이미지 부여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사용자만의 특별한 제품을 제공하는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트렌디한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이미지 부여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SNS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및 온라인 홍보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팝업스토어 및 오프라인 홍보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406379"/>
                  </a:ext>
                </a:extLst>
              </a:tr>
              <a:tr h="720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Value Propositions</a:t>
                      </a:r>
                      <a:endParaRPr lang="ko-KR" altLang="en-US" sz="1300" dirty="0"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 맞춤 제품 제작을 통한 제품 가치 향상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자선 업체 제품 도매를 통한 기부 모델 제공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해당 제품을 통해 자선 업체 제품에 대한 인식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제품의 본질적 기능이 주는 가치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134191"/>
                  </a:ext>
                </a:extLst>
              </a:tr>
              <a:tr h="929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Key Activities</a:t>
                      </a:r>
                      <a:endParaRPr lang="ko-KR" altLang="en-US" sz="1300" dirty="0"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홍보 및 마케팅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모바일 어플리케이션 및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캐리커쳐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개발 기술 유지 보수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사용자 제공 데이터로 다양한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캐리커쳐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데이터셋 확보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딥러닝을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활용하여 사용자 제공 데이터와 유사성 높은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캐리커쳐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단순 홍보 및 마케팅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778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108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서론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69C5-8592-4D18-A0CA-C0939021EE8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832AF-22DE-4306-873D-5C470ED514F3}"/>
              </a:ext>
            </a:extLst>
          </p:cNvPr>
          <p:cNvSpPr txBox="1"/>
          <p:nvPr/>
        </p:nvSpPr>
        <p:spPr>
          <a:xfrm>
            <a:off x="584199" y="1298623"/>
            <a:ext cx="385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기존 모델과의 차별성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3B6A40B-AAF5-41A6-8E9F-AAB7CB544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784160"/>
              </p:ext>
            </p:extLst>
          </p:nvPr>
        </p:nvGraphicFramePr>
        <p:xfrm>
          <a:off x="1476317" y="2200527"/>
          <a:ext cx="9239365" cy="3763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0967">
                  <a:extLst>
                    <a:ext uri="{9D8B030D-6E8A-4147-A177-3AD203B41FA5}">
                      <a16:colId xmlns:a16="http://schemas.microsoft.com/office/drawing/2014/main" val="3124614439"/>
                    </a:ext>
                  </a:extLst>
                </a:gridCol>
                <a:gridCol w="4948610">
                  <a:extLst>
                    <a:ext uri="{9D8B030D-6E8A-4147-A177-3AD203B41FA5}">
                      <a16:colId xmlns:a16="http://schemas.microsoft.com/office/drawing/2014/main" val="1823137890"/>
                    </a:ext>
                  </a:extLst>
                </a:gridCol>
                <a:gridCol w="3079788">
                  <a:extLst>
                    <a:ext uri="{9D8B030D-6E8A-4147-A177-3AD203B41FA5}">
                      <a16:colId xmlns:a16="http://schemas.microsoft.com/office/drawing/2014/main" val="1084449019"/>
                    </a:ext>
                  </a:extLst>
                </a:gridCol>
              </a:tblGrid>
              <a:tr h="27034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제안 비즈니스 모델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기존 모델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335548"/>
                  </a:ext>
                </a:extLst>
              </a:tr>
              <a:tr h="1334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Key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Resources</a:t>
                      </a:r>
                      <a:endParaRPr lang="ko-KR" altLang="en-US" sz="1300" dirty="0"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홍보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및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마케팅 모델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수익 모델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딥러닝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캐리커쳐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생산 기술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각종 기업과의 제휴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자선 업체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대형 기업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사용자 제공 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홍보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및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마케팅 모델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수익 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397699"/>
                  </a:ext>
                </a:extLst>
              </a:tr>
              <a:tr h="1334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Cost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Structure</a:t>
                      </a:r>
                      <a:endParaRPr lang="ko-KR" altLang="en-US" sz="1300" dirty="0"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모바일 어플리케이션 서비스 개발 비용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홍보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및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마케팅 비용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제품 도매 비용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캐리커쳐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각인 제조 비용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기타 인건비 및 유지 보수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홍보 및 마케팅 비용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제품 도매 비용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기타 인건비 및 유지 보수 비용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406379"/>
                  </a:ext>
                </a:extLst>
              </a:tr>
              <a:tr h="616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Revenue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latin typeface="LG Smart UI Bold" panose="020B0800000101010101" pitchFamily="50" charset="-127"/>
                          <a:ea typeface="LG Smart UI Bold" panose="020B0800000101010101" pitchFamily="50" charset="-127"/>
                        </a:rPr>
                        <a:t>Streams</a:t>
                      </a:r>
                      <a:endParaRPr lang="ko-KR" altLang="en-US" sz="1300" dirty="0"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제품 판매 수익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-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제품 판매 수익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13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83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7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C2DF40-F059-4C5A-845B-22A41B693565}"/>
                </a:ext>
              </a:extLst>
            </p:cNvPr>
            <p:cNvSpPr txBox="1"/>
            <p:nvPr/>
          </p:nvSpPr>
          <p:spPr>
            <a:xfrm>
              <a:off x="657911" y="3708260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3. 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0E8B828-FB04-418A-9D08-61582FB1B8CE}"/>
              </a:ext>
            </a:extLst>
          </p:cNvPr>
          <p:cNvSpPr txBox="1"/>
          <p:nvPr/>
        </p:nvSpPr>
        <p:spPr>
          <a:xfrm>
            <a:off x="820607" y="4231480"/>
            <a:ext cx="488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내용 및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A2C25-5995-4905-B81E-321CCFF8B2B3}"/>
              </a:ext>
            </a:extLst>
          </p:cNvPr>
          <p:cNvSpPr txBox="1"/>
          <p:nvPr/>
        </p:nvSpPr>
        <p:spPr>
          <a:xfrm>
            <a:off x="6258696" y="4095802"/>
            <a:ext cx="4864100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주요 적용 기술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 시스템 구성도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(System Architecture)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구현 세부 내용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 결과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 결과 활용</a:t>
            </a:r>
          </a:p>
        </p:txBody>
      </p:sp>
    </p:spTree>
    <p:extLst>
      <p:ext uri="{BB962C8B-B14F-4D97-AF65-F5344CB8AC3E}">
        <p14:creationId xmlns:p14="http://schemas.microsoft.com/office/powerpoint/2010/main" val="120773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주요 적용 기술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6B4A0-3F90-471F-B0F1-745C38AD9037}"/>
              </a:ext>
            </a:extLst>
          </p:cNvPr>
          <p:cNvSpPr txBox="1"/>
          <p:nvPr/>
        </p:nvSpPr>
        <p:spPr>
          <a:xfrm>
            <a:off x="777864" y="1928899"/>
            <a:ext cx="2443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이미지 저장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기본 처리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및 시각화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C3A9F-1A47-4B45-A58A-01FF785D59D6}"/>
              </a:ext>
            </a:extLst>
          </p:cNvPr>
          <p:cNvSpPr txBox="1"/>
          <p:nvPr/>
        </p:nvSpPr>
        <p:spPr>
          <a:xfrm>
            <a:off x="3800928" y="1928899"/>
            <a:ext cx="2371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얼굴 인식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ctr"/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1C709-BF8D-48A5-A9E8-6F2EF510AE85}"/>
              </a:ext>
            </a:extLst>
          </p:cNvPr>
          <p:cNvSpPr txBox="1"/>
          <p:nvPr/>
        </p:nvSpPr>
        <p:spPr>
          <a:xfrm>
            <a:off x="7651702" y="1928899"/>
            <a:ext cx="2443479" cy="804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캐리커쳐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변환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70BF3-691B-4B21-8FE9-F864E93B4A75}"/>
              </a:ext>
            </a:extLst>
          </p:cNvPr>
          <p:cNvSpPr txBox="1"/>
          <p:nvPr/>
        </p:nvSpPr>
        <p:spPr>
          <a:xfrm>
            <a:off x="6235443" y="2624741"/>
            <a:ext cx="244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딥러닝 모델 구축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5BCA1-2E4E-4EB4-A05E-F256E37B70D8}"/>
              </a:ext>
            </a:extLst>
          </p:cNvPr>
          <p:cNvSpPr txBox="1"/>
          <p:nvPr/>
        </p:nvSpPr>
        <p:spPr>
          <a:xfrm>
            <a:off x="8678922" y="2470853"/>
            <a:ext cx="310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TF-HUB</a:t>
            </a:r>
          </a:p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Style Transition Module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2207CA-42F5-4EC5-B071-6094DD5607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2" t="29562" r="16445" b="26757"/>
          <a:stretch/>
        </p:blipFill>
        <p:spPr>
          <a:xfrm>
            <a:off x="722809" y="2833012"/>
            <a:ext cx="2548042" cy="93084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82F0406-F788-426C-A6C8-5D03106ABEA6}"/>
              </a:ext>
            </a:extLst>
          </p:cNvPr>
          <p:cNvSpPr/>
          <p:nvPr/>
        </p:nvSpPr>
        <p:spPr>
          <a:xfrm>
            <a:off x="3920246" y="2833012"/>
            <a:ext cx="2066055" cy="138820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face_recognition</a:t>
            </a:r>
            <a:endParaRPr lang="en-US" altLang="ko-KR" dirty="0">
              <a:solidFill>
                <a:schemeClr val="tx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라이브러리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3F901A-8290-4F2D-9B83-E641B4494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56" y="3022100"/>
            <a:ext cx="1362634" cy="395436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E5094C6-4582-4C95-90CA-97C66A58CA72}"/>
              </a:ext>
            </a:extLst>
          </p:cNvPr>
          <p:cNvSpPr/>
          <p:nvPr/>
        </p:nvSpPr>
        <p:spPr>
          <a:xfrm>
            <a:off x="6424155" y="3197868"/>
            <a:ext cx="2066055" cy="70788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CNN-VGG19</a:t>
            </a:r>
            <a:endParaRPr lang="ko-KR" altLang="en-US" dirty="0">
              <a:solidFill>
                <a:schemeClr val="tx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D3E5150-6D56-406B-8411-5A6706151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1" t="11392" r="39143" b="5564"/>
          <a:stretch/>
        </p:blipFill>
        <p:spPr>
          <a:xfrm>
            <a:off x="6883554" y="4125731"/>
            <a:ext cx="1147255" cy="13920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DF35B83-42B8-4975-97DE-5E742CEEF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00" y="5657030"/>
            <a:ext cx="1668762" cy="4839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02C3325-D2A4-44BA-A7F0-5FCD60369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96" y="2900820"/>
            <a:ext cx="2889851" cy="16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199" y="1298623"/>
            <a:ext cx="7170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시스템 구성도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(System Architecture)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E082DA-2DAE-45CF-82B8-45B4A9467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" b="2258"/>
          <a:stretch/>
        </p:blipFill>
        <p:spPr>
          <a:xfrm>
            <a:off x="2089017" y="1972235"/>
            <a:ext cx="8013965" cy="43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9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 세부 내용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8DB8D-EB8C-4EDA-A1F9-36653FEF68CA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사전 환경 설정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89D2F-2F6A-42C4-AF01-DA08E74D7CEA}"/>
              </a:ext>
            </a:extLst>
          </p:cNvPr>
          <p:cNvSpPr txBox="1"/>
          <p:nvPr/>
        </p:nvSpPr>
        <p:spPr>
          <a:xfrm>
            <a:off x="1429272" y="391261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사진 촬영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C8C94-4A51-4F99-9EDA-6F27C5A73E93}"/>
              </a:ext>
            </a:extLst>
          </p:cNvPr>
          <p:cNvSpPr txBox="1"/>
          <p:nvPr/>
        </p:nvSpPr>
        <p:spPr>
          <a:xfrm>
            <a:off x="3583191" y="2400365"/>
            <a:ext cx="255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Google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drive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마운트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993F9-8823-42D7-A46D-B11432A4E527}"/>
              </a:ext>
            </a:extLst>
          </p:cNvPr>
          <p:cNvSpPr txBox="1"/>
          <p:nvPr/>
        </p:nvSpPr>
        <p:spPr>
          <a:xfrm>
            <a:off x="1411342" y="3597074"/>
            <a:ext cx="255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캐리커쳐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유형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5F6776-D0B1-41BD-B2D1-060DC8F724AF}"/>
              </a:ext>
            </a:extLst>
          </p:cNvPr>
          <p:cNvSpPr txBox="1"/>
          <p:nvPr/>
        </p:nvSpPr>
        <p:spPr>
          <a:xfrm>
            <a:off x="5799060" y="4407565"/>
            <a:ext cx="255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웹캠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사진 촬영 및 저장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633704-2E54-41A7-A412-5E400A268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73" y="2400300"/>
            <a:ext cx="2075927" cy="5809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E261FB-1E85-4901-84DD-93B91BF6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40" y="3066117"/>
            <a:ext cx="9090731" cy="5205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EDCEE7-4F61-4885-AB8F-D7B2C9C69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72" y="4407565"/>
            <a:ext cx="4339308" cy="18388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77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 세부 내용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39366B-49A4-46D9-8B9B-D8B43492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12" y="2390885"/>
            <a:ext cx="5730240" cy="27584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0557FF-ADF4-43ED-9BE7-D50989E43167}"/>
              </a:ext>
            </a:extLst>
          </p:cNvPr>
          <p:cNvSpPr txBox="1"/>
          <p:nvPr/>
        </p:nvSpPr>
        <p:spPr>
          <a:xfrm>
            <a:off x="7162372" y="2386164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얼굴 인식 후 사진 편집 및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C9D94-D66C-4C8C-B695-1BAFBA93CD4A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사진 속 얼굴 인식 및 편집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87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2D7662B-407E-A742-A795-66D661A0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75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Light" panose="020B0300000101010101" pitchFamily="50" charset="-127"/>
                <a:ea typeface="LG Smart UI Light" panose="020B0300000101010101" pitchFamily="50" charset="-127"/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목차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3F6B7A-F12E-1A40-B21A-B4E2079460B5}"/>
              </a:ext>
            </a:extLst>
          </p:cNvPr>
          <p:cNvSpPr txBox="1"/>
          <p:nvPr/>
        </p:nvSpPr>
        <p:spPr>
          <a:xfrm>
            <a:off x="1230544" y="2305786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#1.	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A9C24-0A75-4EF1-985B-7FC7D6914367}"/>
              </a:ext>
            </a:extLst>
          </p:cNvPr>
          <p:cNvSpPr txBox="1"/>
          <p:nvPr/>
        </p:nvSpPr>
        <p:spPr>
          <a:xfrm>
            <a:off x="1230543" y="2931986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#2.	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E1F30-D82D-404F-B1D8-C8BD14E0BCBF}"/>
              </a:ext>
            </a:extLst>
          </p:cNvPr>
          <p:cNvSpPr txBox="1"/>
          <p:nvPr/>
        </p:nvSpPr>
        <p:spPr>
          <a:xfrm>
            <a:off x="1230543" y="3558198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#3.	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개발 내용 및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2FFB7-1082-4F9F-97A1-21EDE95DD743}"/>
              </a:ext>
            </a:extLst>
          </p:cNvPr>
          <p:cNvSpPr txBox="1"/>
          <p:nvPr/>
        </p:nvSpPr>
        <p:spPr>
          <a:xfrm>
            <a:off x="1225461" y="5433902"/>
            <a:ext cx="3770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#6.	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참고 사이트 및 문헌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1C604-13C3-4664-8349-319F1113784C}"/>
              </a:ext>
            </a:extLst>
          </p:cNvPr>
          <p:cNvSpPr txBox="1"/>
          <p:nvPr/>
        </p:nvSpPr>
        <p:spPr>
          <a:xfrm>
            <a:off x="1225461" y="4810598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#5.	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개발 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9AAF7-8EEC-49AB-9F69-2020DDE2645A}"/>
              </a:ext>
            </a:extLst>
          </p:cNvPr>
          <p:cNvSpPr txBox="1"/>
          <p:nvPr/>
        </p:nvSpPr>
        <p:spPr>
          <a:xfrm>
            <a:off x="1225461" y="4184398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#4.	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 세부 내용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B49E9-2B08-41FD-899D-B8F6AF312B41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4.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캐리커쳐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변환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딥러닝 모델 구축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976AA5-41A8-46C3-8D4F-AD0D246DF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73" y="2438265"/>
            <a:ext cx="3627427" cy="19146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CE437F-A00E-42A5-AF54-6C8B0CD88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68" y="2438265"/>
            <a:ext cx="4085729" cy="19146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E0E0EC-7C6F-45EF-8C8E-A75FD2381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73" y="4869960"/>
            <a:ext cx="5054557" cy="11559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04FA9D-2276-4862-AA05-AA9F76D08D26}"/>
              </a:ext>
            </a:extLst>
          </p:cNvPr>
          <p:cNvSpPr txBox="1"/>
          <p:nvPr/>
        </p:nvSpPr>
        <p:spPr>
          <a:xfrm>
            <a:off x="1429273" y="4395383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스타일 표현 정의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B9124-EDB3-4EC7-A866-DF6E2A4E3164}"/>
              </a:ext>
            </a:extLst>
          </p:cNvPr>
          <p:cNvSpPr txBox="1"/>
          <p:nvPr/>
        </p:nvSpPr>
        <p:spPr>
          <a:xfrm>
            <a:off x="5755468" y="4352891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모델 생성 후 중간층 접근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70F07-F8A5-4282-A1DB-ACDC178C99C8}"/>
              </a:ext>
            </a:extLst>
          </p:cNvPr>
          <p:cNvSpPr txBox="1"/>
          <p:nvPr/>
        </p:nvSpPr>
        <p:spPr>
          <a:xfrm>
            <a:off x="6529550" y="4869959"/>
            <a:ext cx="151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스타일 계산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AFBAD5-4B69-4044-92AE-BFC6E25B46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34" r="20376" b="-2621"/>
          <a:stretch/>
        </p:blipFill>
        <p:spPr>
          <a:xfrm>
            <a:off x="7001435" y="5239291"/>
            <a:ext cx="3180796" cy="71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 세부 내용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08583B-F5B6-421B-9FF9-038C82E02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94" y="2530589"/>
            <a:ext cx="3715792" cy="19146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69A968-D13B-427E-BD9E-FB702DB88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489" y="2530592"/>
            <a:ext cx="4705217" cy="19146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7194B3-0828-4200-8A3D-D4D5C986AAE3}"/>
              </a:ext>
            </a:extLst>
          </p:cNvPr>
          <p:cNvSpPr txBox="1"/>
          <p:nvPr/>
        </p:nvSpPr>
        <p:spPr>
          <a:xfrm>
            <a:off x="1370294" y="4462382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스타일과 콘텐츠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73E72-CC4F-4D91-91C8-5162C38027B5}"/>
              </a:ext>
            </a:extLst>
          </p:cNvPr>
          <p:cNvSpPr txBox="1"/>
          <p:nvPr/>
        </p:nvSpPr>
        <p:spPr>
          <a:xfrm>
            <a:off x="6116489" y="4462382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경사하강법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08A02-921C-459B-BF4E-AA4F6A847D70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4.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캐리커쳐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변환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딥러닝 모델 구축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8996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 세부 내용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9C51A-DCAE-4FC6-A898-DACA09F681F0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4.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캐리커쳐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변환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딥러닝 모델 구축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3260BF-282D-498D-ADC4-8E4854E74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31" y="2668227"/>
            <a:ext cx="2819234" cy="27889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72BBD2-4085-4C73-8A29-F8CDE932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83" y="2668227"/>
            <a:ext cx="2819234" cy="22105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14D0AA-7E62-4F4B-8A73-8F0E52E52DAE}"/>
              </a:ext>
            </a:extLst>
          </p:cNvPr>
          <p:cNvSpPr txBox="1"/>
          <p:nvPr/>
        </p:nvSpPr>
        <p:spPr>
          <a:xfrm>
            <a:off x="2676131" y="5457147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6)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최적화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614C6-30AE-455E-9152-6C4994484D58}"/>
              </a:ext>
            </a:extLst>
          </p:cNvPr>
          <p:cNvSpPr txBox="1"/>
          <p:nvPr/>
        </p:nvSpPr>
        <p:spPr>
          <a:xfrm>
            <a:off x="6786283" y="4878762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7)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결과물 저장</a:t>
            </a:r>
          </a:p>
        </p:txBody>
      </p:sp>
    </p:spTree>
    <p:extLst>
      <p:ext uri="{BB962C8B-B14F-4D97-AF65-F5344CB8AC3E}">
        <p14:creationId xmlns:p14="http://schemas.microsoft.com/office/powerpoint/2010/main" val="405775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구현 세부 내용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197AA-D9E9-4196-83FC-CC9BED64A467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4.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캐리커쳐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변환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(TF-HUB Style Transition Module)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F95D62-D9DC-48FE-AEF8-93F92345D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72" y="2434613"/>
            <a:ext cx="5285292" cy="5552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55073E-0EF2-45C9-9F70-51554480E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73" y="3149355"/>
            <a:ext cx="4453367" cy="7954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70B2AD-8C39-4E7A-82E5-6AD61C994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73" y="4076792"/>
            <a:ext cx="6501130" cy="4495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A01F070-0895-416A-B208-52AEE7377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72" y="4658332"/>
            <a:ext cx="4453367" cy="14754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1ABC18-33BE-4807-93C2-BB5081E7EAD7}"/>
              </a:ext>
            </a:extLst>
          </p:cNvPr>
          <p:cNvSpPr txBox="1"/>
          <p:nvPr/>
        </p:nvSpPr>
        <p:spPr>
          <a:xfrm>
            <a:off x="6714564" y="2411209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module import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B46B8-0677-487A-A56B-D55EA933C525}"/>
              </a:ext>
            </a:extLst>
          </p:cNvPr>
          <p:cNvSpPr txBox="1"/>
          <p:nvPr/>
        </p:nvSpPr>
        <p:spPr>
          <a:xfrm>
            <a:off x="5882639" y="3143640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module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1B763-E77C-482E-8427-A6AF7F098F65}"/>
              </a:ext>
            </a:extLst>
          </p:cNvPr>
          <p:cNvSpPr txBox="1"/>
          <p:nvPr/>
        </p:nvSpPr>
        <p:spPr>
          <a:xfrm>
            <a:off x="7935946" y="4076792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입출력 이미지 시각화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11CC8-2CEA-41C8-8758-79674560500F}"/>
              </a:ext>
            </a:extLst>
          </p:cNvPr>
          <p:cNvSpPr txBox="1"/>
          <p:nvPr/>
        </p:nvSpPr>
        <p:spPr>
          <a:xfrm>
            <a:off x="5882639" y="4658332"/>
            <a:ext cx="32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결과물 저장</a:t>
            </a:r>
          </a:p>
        </p:txBody>
      </p:sp>
    </p:spTree>
    <p:extLst>
      <p:ext uri="{BB962C8B-B14F-4D97-AF65-F5344CB8AC3E}">
        <p14:creationId xmlns:p14="http://schemas.microsoft.com/office/powerpoint/2010/main" val="2361206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결과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6B09-5F52-4639-A1B4-7F86E2D74530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1.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딥러닝 모델 구축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F1559F-6DF0-4B94-8682-C3127B3CD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3" y="2489262"/>
            <a:ext cx="4145525" cy="32840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50E3653F-3C5A-4C0C-B1EC-245553B0A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47" y="2735580"/>
            <a:ext cx="6553200" cy="219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5D953-1B4B-436A-9683-D6BC3D80DA4F}"/>
              </a:ext>
            </a:extLst>
          </p:cNvPr>
          <p:cNvSpPr txBox="1"/>
          <p:nvPr/>
        </p:nvSpPr>
        <p:spPr>
          <a:xfrm>
            <a:off x="685452" y="5808188"/>
            <a:ext cx="391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▲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콘텐츠와 스타일 이미지 간 오차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시각화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E14EE-837B-49CC-9F0E-703D5FDE47E0}"/>
              </a:ext>
            </a:extLst>
          </p:cNvPr>
          <p:cNvSpPr txBox="1"/>
          <p:nvPr/>
        </p:nvSpPr>
        <p:spPr>
          <a:xfrm>
            <a:off x="4953347" y="4978160"/>
            <a:ext cx="440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▲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훈련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학습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통해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stylization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된 결과물</a:t>
            </a:r>
          </a:p>
        </p:txBody>
      </p:sp>
    </p:spTree>
    <p:extLst>
      <p:ext uri="{BB962C8B-B14F-4D97-AF65-F5344CB8AC3E}">
        <p14:creationId xmlns:p14="http://schemas.microsoft.com/office/powerpoint/2010/main" val="1796674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결과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FD21E-6394-4EC1-8B23-694AA011A6AD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2. TF-HUB Style Transition Module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12880B-4AC7-4804-8D1F-BC6445D41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1"/>
          <a:stretch/>
        </p:blipFill>
        <p:spPr bwMode="auto">
          <a:xfrm>
            <a:off x="2571853" y="2732482"/>
            <a:ext cx="7048294" cy="23050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0C650B-9006-49DD-9002-0FF1204DC3B4}"/>
              </a:ext>
            </a:extLst>
          </p:cNvPr>
          <p:cNvSpPr txBox="1"/>
          <p:nvPr/>
        </p:nvSpPr>
        <p:spPr>
          <a:xfrm>
            <a:off x="2571853" y="5158080"/>
            <a:ext cx="440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▲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stylization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된 결과물</a:t>
            </a:r>
          </a:p>
        </p:txBody>
      </p:sp>
    </p:spTree>
    <p:extLst>
      <p:ext uri="{BB962C8B-B14F-4D97-AF65-F5344CB8AC3E}">
        <p14:creationId xmlns:p14="http://schemas.microsoft.com/office/powerpoint/2010/main" val="2822630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결과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FD21E-6394-4EC1-8B23-694AA011A6AD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다양한 스타일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C650B-9006-49DD-9002-0FF1204DC3B4}"/>
              </a:ext>
            </a:extLst>
          </p:cNvPr>
          <p:cNvSpPr txBox="1"/>
          <p:nvPr/>
        </p:nvSpPr>
        <p:spPr>
          <a:xfrm>
            <a:off x="632265" y="4762578"/>
            <a:ext cx="440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▲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설정된 스타일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따라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stylization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다르게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수행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2BCB96-5BED-4666-8799-FFA05910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619" y="2902938"/>
            <a:ext cx="4974344" cy="181838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3D838C-B0B3-439A-AD8B-CC6F4FF3A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41350"/>
            <a:ext cx="5414966" cy="18602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116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결과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FD21E-6394-4EC1-8B23-694AA011A6AD}"/>
              </a:ext>
            </a:extLst>
          </p:cNvPr>
          <p:cNvSpPr txBox="1"/>
          <p:nvPr/>
        </p:nvSpPr>
        <p:spPr>
          <a:xfrm>
            <a:off x="1429273" y="1821745"/>
            <a:ext cx="7589521" cy="49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3.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다양한 스타일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C650B-9006-49DD-9002-0FF1204DC3B4}"/>
              </a:ext>
            </a:extLst>
          </p:cNvPr>
          <p:cNvSpPr txBox="1"/>
          <p:nvPr/>
        </p:nvSpPr>
        <p:spPr>
          <a:xfrm>
            <a:off x="3125152" y="5771862"/>
            <a:ext cx="440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▲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8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가지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다양한 스타일 이미지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제공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229BE9-2FF3-4F9D-AB59-FD98DE544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652" y="2548483"/>
            <a:ext cx="1655610" cy="12949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384178-31B4-473A-BA9F-51886F8D03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52" y="2556103"/>
            <a:ext cx="1964180" cy="12900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F65C25-1DD9-46DE-A025-C80B4D6095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331" y="2548483"/>
            <a:ext cx="1709565" cy="12967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8BEFD9EF-F68F-4FB6-9317-3559574C9A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52" y="3965803"/>
            <a:ext cx="1345827" cy="16865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6CDA0A9-2238-4E90-8479-B1B7138247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432" y="3973423"/>
            <a:ext cx="1894465" cy="16792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CFD6A51-232E-4254-A34D-5DF9710869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32" y="2548482"/>
            <a:ext cx="965892" cy="12976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CA58A9-3110-4E97-A253-389EE149D5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072" y="3981043"/>
            <a:ext cx="1294904" cy="16719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5B3343-0044-4B60-BA08-7D7163231D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522" y="3990568"/>
            <a:ext cx="1331278" cy="16628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856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287981" cy="661719"/>
            <a:chOff x="162560" y="159116"/>
            <a:chExt cx="528798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444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내용 및 결과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6D15FA-9565-4D7F-815C-E4CB21A853C8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B0485-F549-45D5-99A5-C486E0803EA7}"/>
              </a:ext>
            </a:extLst>
          </p:cNvPr>
          <p:cNvSpPr txBox="1"/>
          <p:nvPr/>
        </p:nvSpPr>
        <p:spPr>
          <a:xfrm>
            <a:off x="584200" y="1298623"/>
            <a:ext cx="292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결과 활용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D2354-38E1-460E-8A34-E67F94C2D4DA}"/>
              </a:ext>
            </a:extLst>
          </p:cNvPr>
          <p:cNvSpPr txBox="1"/>
          <p:nvPr/>
        </p:nvSpPr>
        <p:spPr>
          <a:xfrm>
            <a:off x="1594373" y="1951383"/>
            <a:ext cx="8629127" cy="18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데이터셋 확보를 통한 고품질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캐리커쳐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서비스 제공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서비스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사용자가 증가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할수록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수집 데이터 방대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고품질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</a:t>
            </a:r>
            <a:r>
              <a:rPr lang="ko-KR" altLang="en-US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캐리커쳐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서비스 제공 가능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사용자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만족도 증가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및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수익 증가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자선 업체 홍보 긍정적 효과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E3A46-3012-4379-B5FB-C0F55D74A833}"/>
              </a:ext>
            </a:extLst>
          </p:cNvPr>
          <p:cNvSpPr txBox="1"/>
          <p:nvPr/>
        </p:nvSpPr>
        <p:spPr>
          <a:xfrm>
            <a:off x="1594373" y="4001162"/>
            <a:ext cx="8629127" cy="18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인식 가능 범위 확장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직접 그린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그림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유명한 화가의 화풍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변환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사용자의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영상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 얼굴 특징을 추출하여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캐리커쳐로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변환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인식의 가능 범위 증가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통해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비즈니스 모델 확장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15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9C66CA-FC18-4A73-AA6D-20A2EC96985F}"/>
              </a:ext>
            </a:extLst>
          </p:cNvPr>
          <p:cNvSpPr txBox="1"/>
          <p:nvPr/>
        </p:nvSpPr>
        <p:spPr>
          <a:xfrm>
            <a:off x="708411" y="3708260"/>
            <a:ext cx="1684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4. </a:t>
            </a:r>
            <a:endParaRPr lang="ko-KR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C7D167-1016-45F8-89C7-1EE0542BBDD0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B06489-8CB0-4EC4-8AEA-0EF0D8603EEA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B5F80-9DE7-44EC-A4D2-37A4EB74FD24}"/>
                </a:ext>
              </a:extLst>
            </p:cNvPr>
            <p:cNvSpPr txBox="1"/>
            <p:nvPr/>
          </p:nvSpPr>
          <p:spPr>
            <a:xfrm>
              <a:off x="657911" y="3708260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4. 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44D0C2-F848-4D2C-B2D8-378821BCA25E}"/>
              </a:ext>
            </a:extLst>
          </p:cNvPr>
          <p:cNvSpPr txBox="1"/>
          <p:nvPr/>
        </p:nvSpPr>
        <p:spPr>
          <a:xfrm>
            <a:off x="1348966" y="4231480"/>
            <a:ext cx="3091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77177-A687-4502-8003-E4742EB341F0}"/>
              </a:ext>
            </a:extLst>
          </p:cNvPr>
          <p:cNvSpPr txBox="1"/>
          <p:nvPr/>
        </p:nvSpPr>
        <p:spPr>
          <a:xfrm>
            <a:off x="6223000" y="4510153"/>
            <a:ext cx="4864100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팀원별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역할</a:t>
            </a:r>
          </a:p>
        </p:txBody>
      </p:sp>
    </p:spTree>
    <p:extLst>
      <p:ext uri="{BB962C8B-B14F-4D97-AF65-F5344CB8AC3E}">
        <p14:creationId xmlns:p14="http://schemas.microsoft.com/office/powerpoint/2010/main" val="168525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82885" cy="1446550"/>
              <a:chOff x="2700072" y="2021840"/>
              <a:chExt cx="5151054" cy="19697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Part 1.</a:t>
                </a:r>
                <a:endParaRPr lang="ko-KR" altLang="en-US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641063" y="2734295"/>
                <a:ext cx="4210063" cy="1257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4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개요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E3B8381-E58F-4960-BCE0-59F63B0D126E}"/>
              </a:ext>
            </a:extLst>
          </p:cNvPr>
          <p:cNvSpPr txBox="1"/>
          <p:nvPr/>
        </p:nvSpPr>
        <p:spPr>
          <a:xfrm>
            <a:off x="6223000" y="4510153"/>
            <a:ext cx="4864100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 목표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 요약</a:t>
            </a:r>
          </a:p>
        </p:txBody>
      </p: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역할</a:t>
              </a:r>
            </a:p>
          </p:txBody>
        </p:sp>
      </p:grp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81E08178-C2C7-4D7B-AAA9-ABC5148D0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383977"/>
              </p:ext>
            </p:extLst>
          </p:nvPr>
        </p:nvGraphicFramePr>
        <p:xfrm>
          <a:off x="1776000" y="2600012"/>
          <a:ext cx="864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3502527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1530432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1976344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1891516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5404162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25954963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자료 조사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개발 환경 세팅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결과보고서</a:t>
                      </a:r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제작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발표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433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박중규</a:t>
                      </a:r>
                      <a:endParaRPr lang="ko-KR" altLang="en-US" sz="2400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O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O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20%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O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8995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박도윤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O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O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80%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O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1526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AE9D1E7-EF37-4AD9-A976-61C2533D68D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F1415-BC2C-40B2-83EA-79CDA4B3EC4C}"/>
              </a:ext>
            </a:extLst>
          </p:cNvPr>
          <p:cNvSpPr txBox="1"/>
          <p:nvPr/>
        </p:nvSpPr>
        <p:spPr>
          <a:xfrm>
            <a:off x="584200" y="1298623"/>
            <a:ext cx="258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팀원별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 역할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489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A3F701-CD23-4A5F-ACE8-71F44626C8F7}"/>
                </a:ext>
              </a:extLst>
            </p:cNvPr>
            <p:cNvSpPr txBox="1"/>
            <p:nvPr/>
          </p:nvSpPr>
          <p:spPr>
            <a:xfrm>
              <a:off x="657910" y="3708260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5. 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572CC7-6375-4730-9933-897181AFAB0C}"/>
              </a:ext>
            </a:extLst>
          </p:cNvPr>
          <p:cNvSpPr txBox="1"/>
          <p:nvPr/>
        </p:nvSpPr>
        <p:spPr>
          <a:xfrm>
            <a:off x="1348966" y="4231480"/>
            <a:ext cx="330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일정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75C12-77F0-467B-917E-95E18E0D3CFC}"/>
              </a:ext>
            </a:extLst>
          </p:cNvPr>
          <p:cNvSpPr txBox="1"/>
          <p:nvPr/>
        </p:nvSpPr>
        <p:spPr>
          <a:xfrm>
            <a:off x="6223000" y="4510153"/>
            <a:ext cx="4864100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개발 일정표</a:t>
            </a:r>
          </a:p>
        </p:txBody>
      </p:sp>
    </p:spTree>
    <p:extLst>
      <p:ext uri="{BB962C8B-B14F-4D97-AF65-F5344CB8AC3E}">
        <p14:creationId xmlns:p14="http://schemas.microsoft.com/office/powerpoint/2010/main" val="324532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5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개발 일정</a:t>
              </a:r>
            </a:p>
          </p:txBody>
        </p: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E2BEA07-B853-4892-86FF-CBB83D7A6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17599"/>
              </p:ext>
            </p:extLst>
          </p:nvPr>
        </p:nvGraphicFramePr>
        <p:xfrm>
          <a:off x="3181147" y="1821843"/>
          <a:ext cx="5837647" cy="43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37647">
                  <a:extLst>
                    <a:ext uri="{9D8B030D-6E8A-4147-A177-3AD203B41FA5}">
                      <a16:colId xmlns:a16="http://schemas.microsoft.com/office/drawing/2014/main" val="33502527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1530432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197634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1891516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9</a:t>
                      </a:r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10</a:t>
                      </a:r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11</a:t>
                      </a:r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433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개발 아이디어 조사</a:t>
                      </a:r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및 정리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995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개발 보고서 작성 및</a:t>
                      </a:r>
                      <a:endParaRPr lang="en-US" altLang="ko-KR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프로토타입 발표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152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개발 환경 세팅</a:t>
                      </a:r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2696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개발 및</a:t>
                      </a:r>
                      <a:r>
                        <a:rPr lang="en-US" altLang="ko-KR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 QA</a:t>
                      </a:r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0411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SemiBold" panose="020B0700000101010101" pitchFamily="50" charset="-127"/>
                          <a:ea typeface="LG Smart UI SemiBold" panose="020B0700000101010101" pitchFamily="50" charset="-127"/>
                        </a:rPr>
                        <a:t>최종 보고서 및 발표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LG Smart UI SemiBold" panose="020B0700000101010101" pitchFamily="50" charset="-127"/>
                        <a:ea typeface="LG Smart UI SemiBold" panose="020B0700000101010101" pitchFamily="50" charset="-127"/>
                      </a:endParaRPr>
                    </a:p>
                  </a:txBody>
                  <a:tcPr anchor="ctr">
                    <a:solidFill>
                      <a:srgbClr val="E4E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7087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6AE18A-8602-49C4-B91F-8ED14F55CB90}"/>
              </a:ext>
            </a:extLst>
          </p:cNvPr>
          <p:cNvSpPr txBox="1"/>
          <p:nvPr/>
        </p:nvSpPr>
        <p:spPr>
          <a:xfrm>
            <a:off x="7090840" y="1344264"/>
            <a:ext cx="1088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날짜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DC558-170D-44B2-9FBE-5AE99EF858AD}"/>
              </a:ext>
            </a:extLst>
          </p:cNvPr>
          <p:cNvSpPr txBox="1"/>
          <p:nvPr/>
        </p:nvSpPr>
        <p:spPr>
          <a:xfrm>
            <a:off x="2626491" y="3348598"/>
            <a:ext cx="492443" cy="1985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일정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BB36D39-C300-4FEE-A871-7ED6FC457936}"/>
              </a:ext>
            </a:extLst>
          </p:cNvPr>
          <p:cNvCxnSpPr/>
          <p:nvPr/>
        </p:nvCxnSpPr>
        <p:spPr>
          <a:xfrm flipV="1">
            <a:off x="6315124" y="1553555"/>
            <a:ext cx="950259" cy="200055"/>
          </a:xfrm>
          <a:prstGeom prst="bentConnector3">
            <a:avLst>
              <a:gd name="adj1" fmla="val 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07A77BC-EC3F-45C1-AD21-E2ABAEC3A609}"/>
              </a:ext>
            </a:extLst>
          </p:cNvPr>
          <p:cNvCxnSpPr/>
          <p:nvPr/>
        </p:nvCxnSpPr>
        <p:spPr>
          <a:xfrm>
            <a:off x="7991524" y="1544319"/>
            <a:ext cx="1027270" cy="200055"/>
          </a:xfrm>
          <a:prstGeom prst="bentConnector3">
            <a:avLst>
              <a:gd name="adj1" fmla="val 9887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5872444-86EA-4AF2-BD6C-18715742B6DC}"/>
              </a:ext>
            </a:extLst>
          </p:cNvPr>
          <p:cNvCxnSpPr>
            <a:cxnSpLocks/>
          </p:cNvCxnSpPr>
          <p:nvPr/>
        </p:nvCxnSpPr>
        <p:spPr>
          <a:xfrm rot="5400000">
            <a:off x="2417041" y="2973672"/>
            <a:ext cx="1148261" cy="255459"/>
          </a:xfrm>
          <a:prstGeom prst="bentConnector3">
            <a:avLst>
              <a:gd name="adj1" fmla="val 81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6B66C12-A091-48FB-9C01-BBACE80487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12170" y="5417724"/>
            <a:ext cx="1148768" cy="246220"/>
          </a:xfrm>
          <a:prstGeom prst="bentConnector3">
            <a:avLst>
              <a:gd name="adj1" fmla="val 1007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5C9697A-A8B9-4C96-99AB-2D30522F62AC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BC2A6-6819-4968-B6B4-AE3CAD9FE3FE}"/>
              </a:ext>
            </a:extLst>
          </p:cNvPr>
          <p:cNvSpPr txBox="1"/>
          <p:nvPr/>
        </p:nvSpPr>
        <p:spPr>
          <a:xfrm>
            <a:off x="584200" y="1298623"/>
            <a:ext cx="258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일정표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480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54"/>
                    </a14:imgEffect>
                    <a14:imgEffect>
                      <a14:saturation sat="39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4" b="75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A3F701-CD23-4A5F-ACE8-71F44626C8F7}"/>
                </a:ext>
              </a:extLst>
            </p:cNvPr>
            <p:cNvSpPr txBox="1"/>
            <p:nvPr/>
          </p:nvSpPr>
          <p:spPr>
            <a:xfrm>
              <a:off x="657910" y="3708260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6. 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572CC7-6375-4730-9933-897181AFAB0C}"/>
              </a:ext>
            </a:extLst>
          </p:cNvPr>
          <p:cNvSpPr txBox="1"/>
          <p:nvPr/>
        </p:nvSpPr>
        <p:spPr>
          <a:xfrm>
            <a:off x="645160" y="4231480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참고 사이트 및 문헌</a:t>
            </a:r>
          </a:p>
        </p:txBody>
      </p:sp>
    </p:spTree>
    <p:extLst>
      <p:ext uri="{BB962C8B-B14F-4D97-AF65-F5344CB8AC3E}">
        <p14:creationId xmlns:p14="http://schemas.microsoft.com/office/powerpoint/2010/main" val="113966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5350733" cy="661719"/>
            <a:chOff x="162560" y="159116"/>
            <a:chExt cx="5350733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6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8" y="174504"/>
              <a:ext cx="4507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참고 사이트 및 문헌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F81E14-1550-42DE-BDB9-F9A643DFD82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58D13-9C15-475D-9E6C-03CED376FE83}"/>
              </a:ext>
            </a:extLst>
          </p:cNvPr>
          <p:cNvSpPr txBox="1"/>
          <p:nvPr/>
        </p:nvSpPr>
        <p:spPr>
          <a:xfrm>
            <a:off x="264908" y="1045327"/>
            <a:ext cx="1258151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안희정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"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소비가 기부로 이어지는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코즈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마케팅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뜬다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.", ZDNet 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korea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2020.07.22, https://zdnet.co.kr/view/?no=20200722163325/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조정희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"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특명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!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사회적 善한 영향력을 끼쳐라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!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착한’ 기업만이 살아남는다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(II).", ITN[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국제섬유신문뉴스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], 2020.06.15, </a:t>
            </a:r>
          </a:p>
          <a:p>
            <a:pPr marL="762000" latinLnBrk="1"/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https://www.itnk.co.kr/news/articleView.html?idxno=64170/</a:t>
            </a:r>
          </a:p>
          <a:p>
            <a:pPr marL="762000" latinLnBrk="1"/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이재명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"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판매수익금을 저소득층 어린이 교육사업에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.",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한겨레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2006.12.08, https://www.hani.co.kr/arti/society/society_general/177096.html/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김선영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"MZ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세대의 취향존중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나만의 맞춤제작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커스터마이징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'." 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노컷뉴스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2021.05.20, https://www.nocutnews.co.kr/news/5556006/</a:t>
            </a:r>
          </a:p>
          <a:p>
            <a:pPr marL="762000" latinLnBrk="1"/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잘나가는 제품은 이유가 있다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…'K-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프로슈머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파워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." 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뉴시스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2021.09.14, https://newsis.com/view/?id=NISX20210913_0001581715&amp;cID=13001&amp;pID=13000/</a:t>
            </a:r>
          </a:p>
          <a:p>
            <a:pPr marL="762000" latinLnBrk="1"/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김범준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"[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꿀팁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!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금융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친환경 소재 카드에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나만의 문구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각인 해보자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." 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이데일리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2020.12.05, https://www.edaily.co.kr/news/read?newsId=01423526625995568&amp;mediaCodeNo=257&amp;OutLnkChk=Y/</a:t>
            </a:r>
          </a:p>
          <a:p>
            <a:pPr marL="762000" latinLnBrk="1"/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"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나만의 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캐리커쳐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…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단체 주문도 가능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."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한국일보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2015.03.19, https://www.hankookilbo.com/News/Read/201503191087403686/</a:t>
            </a:r>
          </a:p>
          <a:p>
            <a:pPr marL="762000" latinLnBrk="1"/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"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세계 인공지능 시장 급성장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…2025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년까지 연평균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38%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성장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.", 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Sciencetimes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2020.12.23, https://www.sciencetimes.co.kr/news/%EC%84%B8%EA%B3%84-%EC%9D%B8%EA%B3%B5%EC%A7%80%EB%8A%A5-%EC%8B%9C%EC%9E%A5-%EA%B8%89%EC%84%B1%EC%9E%A52025%EB%85%84%EA%B9%8C%EC%A7%80-%EC%97%B0%ED%8F%89%EA%B7%A0-38-%EC%84%B1%EC%9E%A5/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최정훈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"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성장판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열린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시장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…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기업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IT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제품에 ‘딥러닝’ 입히기 경쟁 중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.", FA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저널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2020.10.19, https://www.fajournal.com/news/articleView.html?idxno=9591/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통계청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(2006-2019), 『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전국사업체조사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』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통계청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(2017.01-2021.07), 『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온라인쇼핑동향조사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』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통계청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(2017-2019), 『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기업활동조사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』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티스토리 블로그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[yjs-program.tistory.com], "Google 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Colab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사용법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딥러닝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머신러닝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환경 설정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.", https://yjs-program.tistory.com/124, (2021.11.10)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티스토리 블로그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[Loner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의 학습노트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], "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얼굴 인식기 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만들어보기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OpenCV Python (2020).", https://wiserloner.tistory.com/1123, (2021.11.15)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티스토리 블로그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로메오의 블로그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], "[Facial Recognition]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얼굴 비교하기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.", https://romeoh.tistory.com/entry/Facial-Recognition-%EC%96%BC%EA%B5%B4-%EB%B9%84%EA%B5%90%ED%95%98%EA%B8%B0, (2021.11.10)</a:t>
            </a:r>
          </a:p>
          <a:p>
            <a:pPr marL="762000" latinLnBrk="1"/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Google 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Colaboratory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“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style_transfer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”, https://colab.research.google.com/github/tensorflow/docs-l10n/blob/master/site/ko/tutorials/generative/style_transfer.ipynb?hl=ko, (2021.11.14)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위키백과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우리 모두의 백과사전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합성곱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신경망”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https://ko.wikipedia.org/wiki/%ED%95%A9%EC%84%B1%EA%B3%B1_%EC%8B%A0%EA%B2%BD%EB%A7%9D, (2021.11.14)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딥 러닝을 이용한 자연어 처리 입문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“01) 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퍼셉트론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(Perceptron)”, https://wikidocs.net/24958, (2021.11.14)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네이버 블로그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[…], “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딥러닝 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피드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포워드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(feed forward)”, https://m.blog.naver.com/PostView.naver?isHttpsRedirect=true&amp;blogId=beyondlegend&amp;logNo=221373971859, (2021.11.05)</a:t>
            </a:r>
          </a:p>
          <a:p>
            <a:pPr marL="762000" latinLnBrk="1"/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[CNN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알고리즘들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] 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VGGNet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의 구조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(VGG16), “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bskyvision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”, https://bskyvision.com/504, (2021.11.04)</a:t>
            </a:r>
          </a:p>
          <a:p>
            <a:pPr marL="762000" latinLnBrk="1"/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MathWorks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한국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“VGG-19 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컨벌루션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신경망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– MATLAB vgg19”, https://kr.mathworks.com/help/deeplearning/ref/vgg19.html;jsessionid=b42bfa7daf221ea2352793b08bf9, (2021.11.04)</a:t>
            </a:r>
          </a:p>
          <a:p>
            <a:pPr marL="762000" latinLnBrk="1"/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공돌이의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수학정리노트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경사하강법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(gradient descent)”, https://angeloyeo.github.io/2020/08/16/gradient_descent.html, (2021.11.04)</a:t>
            </a:r>
          </a:p>
          <a:p>
            <a:pPr marL="762000" latinLnBrk="1"/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위키백과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우리 모두의 백과사전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경사 </a:t>
            </a:r>
            <a:r>
              <a:rPr lang="ko-KR" altLang="en-US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하강법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”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https://ko.wikipedia.org/wiki/%EA%B2%BD%EC%82%AC_%ED%95%98%EA%B0%95%EB%B2%95, (2021.11.10)</a:t>
            </a:r>
          </a:p>
          <a:p>
            <a:pPr marL="762000" latinLnBrk="1"/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Google 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Colaboratory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“TF-Hub : Fast Style Transfer for Arbitrary 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Styles.ipynb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”, https://colab.research.google.com/github/tensorflow/hub/blob/master/examples/colab/tf2_arbitrary_image_stylization.ipynb, (2021.11.11)</a:t>
            </a:r>
          </a:p>
          <a:p>
            <a:pPr marL="762000" latinLnBrk="1"/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tfhub.dev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“TensorFlow Hub”, https://tfhub.dev/google/magenta/arbitrary-image-stylization-v1-256/2, (2021.11.08)</a:t>
            </a:r>
          </a:p>
          <a:p>
            <a:pPr marL="762000" latinLnBrk="1"/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Golnaz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 err="1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Ghiasi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외 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1100" kern="100" dirty="0"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  <a:cs typeface="Times New Roman" panose="02020603050405020304" pitchFamily="18" charset="0"/>
              </a:rPr>
              <a:t>, 『Exploring the structure of a real-time, arbitrary neural artistic stylization network』, 2017, 1-10</a:t>
            </a:r>
            <a:endParaRPr lang="ko-KR" altLang="ko-KR" sz="1100" kern="100" dirty="0">
              <a:effectLst/>
              <a:latin typeface="LG Smart UI Light" panose="020B0300000101010101" pitchFamily="50" charset="-127"/>
              <a:ea typeface="LG Smart UI Light" panose="020B03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3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0" y="-86732"/>
            <a:ext cx="12192000" cy="6944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148191" y="2844224"/>
            <a:ext cx="38956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C69B3-7B0D-7A43-9E95-94BD8D8CF6B5}"/>
              </a:ext>
            </a:extLst>
          </p:cNvPr>
          <p:cNvSpPr txBox="1"/>
          <p:nvPr/>
        </p:nvSpPr>
        <p:spPr>
          <a:xfrm>
            <a:off x="10151644" y="6202142"/>
            <a:ext cx="1834156" cy="47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9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Light" panose="020B0300000101010101" pitchFamily="50" charset="-127"/>
                <a:ea typeface="LG Smart UI Light" panose="020B0300000101010101" pitchFamily="50" charset="-127"/>
              </a:rPr>
              <a:t>조 박중규 </a:t>
            </a:r>
            <a:r>
              <a:rPr lang="ko-KR" altLang="en-US" sz="19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Light" panose="020B0300000101010101" pitchFamily="50" charset="-127"/>
                <a:ea typeface="LG Smart UI Light" panose="020B0300000101010101" pitchFamily="50" charset="-127"/>
              </a:rPr>
              <a:t>박도윤</a:t>
            </a:r>
            <a:endParaRPr lang="en-US" altLang="ko-KR" sz="1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1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0D1B4F-DBD9-400D-9FE5-48C09E4A8316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7E6EF-CBE8-4BBB-B601-6565ABEC92BD}"/>
              </a:ext>
            </a:extLst>
          </p:cNvPr>
          <p:cNvSpPr txBox="1"/>
          <p:nvPr/>
        </p:nvSpPr>
        <p:spPr>
          <a:xfrm>
            <a:off x="584200" y="1298525"/>
            <a:ext cx="258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목표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4285E-FFCD-4746-85A4-FE6A18DF8A8A}"/>
              </a:ext>
            </a:extLst>
          </p:cNvPr>
          <p:cNvSpPr txBox="1"/>
          <p:nvPr/>
        </p:nvSpPr>
        <p:spPr>
          <a:xfrm>
            <a:off x="1429273" y="1821745"/>
            <a:ext cx="7589521" cy="141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캐리커쳐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드로잉 시스템 개발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사용자 맞춤 제작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통한 제품 가치 향상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다양한 스타일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</a:t>
            </a:r>
            <a:r>
              <a:rPr lang="ko-KR" altLang="en-US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캐리커쳐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고안 → 사용자에게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개성 표현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기회 제공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F5025-BC67-4BB8-8548-B8222D1FA5E1}"/>
              </a:ext>
            </a:extLst>
          </p:cNvPr>
          <p:cNvSpPr txBox="1"/>
          <p:nvPr/>
        </p:nvSpPr>
        <p:spPr>
          <a:xfrm>
            <a:off x="584200" y="3444240"/>
            <a:ext cx="258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요약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BF82D-DC85-4C5A-8248-354A9CE66EAA}"/>
              </a:ext>
            </a:extLst>
          </p:cNvPr>
          <p:cNvSpPr txBox="1"/>
          <p:nvPr/>
        </p:nvSpPr>
        <p:spPr>
          <a:xfrm>
            <a:off x="1429272" y="3967460"/>
            <a:ext cx="7589521" cy="234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개발 세부 내용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Google </a:t>
            </a: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Colaboratory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환경 → 코드 공유 용이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사진 촬영 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얼굴 인식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기술을 이용하여 사진 편집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캐리커쳐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변환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75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1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개요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0D1B4F-DBD9-400D-9FE5-48C09E4A8316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F5025-BC67-4BB8-8548-B8222D1FA5E1}"/>
              </a:ext>
            </a:extLst>
          </p:cNvPr>
          <p:cNvSpPr txBox="1"/>
          <p:nvPr/>
        </p:nvSpPr>
        <p:spPr>
          <a:xfrm>
            <a:off x="584200" y="1298623"/>
            <a:ext cx="258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요약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E38CF-E360-4B8F-A126-12736A21F366}"/>
              </a:ext>
            </a:extLst>
          </p:cNvPr>
          <p:cNvSpPr txBox="1"/>
          <p:nvPr/>
        </p:nvSpPr>
        <p:spPr>
          <a:xfrm>
            <a:off x="1429273" y="1821745"/>
            <a:ext cx="7589521" cy="18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캐리커쳐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변환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: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딥러닝 모델 구축 및 학습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CNN-VGG19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network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모델 구축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Tensorflow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HUB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제공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Style Transition Module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60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8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0789B-7660-486B-8AC0-07D2A217057B}"/>
                </a:ext>
              </a:extLst>
            </p:cNvPr>
            <p:cNvSpPr txBox="1"/>
            <p:nvPr/>
          </p:nvSpPr>
          <p:spPr>
            <a:xfrm>
              <a:off x="657911" y="3708260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</a:t>
              </a:r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n-US" altLang="ko-KR" sz="28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2. </a:t>
              </a:r>
              <a:endParaRPr lang="ko-KR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48759-A22B-433F-AA81-86FD49AA477B}"/>
              </a:ext>
            </a:extLst>
          </p:cNvPr>
          <p:cNvSpPr txBox="1"/>
          <p:nvPr/>
        </p:nvSpPr>
        <p:spPr>
          <a:xfrm>
            <a:off x="1348966" y="4231480"/>
            <a:ext cx="3091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서론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C33BC-3245-443A-B87B-5C97DB355514}"/>
              </a:ext>
            </a:extLst>
          </p:cNvPr>
          <p:cNvSpPr txBox="1"/>
          <p:nvPr/>
        </p:nvSpPr>
        <p:spPr>
          <a:xfrm>
            <a:off x="6223000" y="4231480"/>
            <a:ext cx="4864100" cy="170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서비스 필요성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관련 시장 현황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서비스 및 시스템 소개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기존 모델과의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32137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서론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69C5-8592-4D18-A0CA-C0939021EE8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832AF-22DE-4306-873D-5C470ED514F3}"/>
              </a:ext>
            </a:extLst>
          </p:cNvPr>
          <p:cNvSpPr txBox="1"/>
          <p:nvPr/>
        </p:nvSpPr>
        <p:spPr>
          <a:xfrm>
            <a:off x="584199" y="1298623"/>
            <a:ext cx="385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서비스 필요성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96AD8-0D84-458C-9655-99E63FC78124}"/>
              </a:ext>
            </a:extLst>
          </p:cNvPr>
          <p:cNvSpPr txBox="1"/>
          <p:nvPr/>
        </p:nvSpPr>
        <p:spPr>
          <a:xfrm>
            <a:off x="1429272" y="2028569"/>
            <a:ext cx="7589521" cy="141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사용자 맞춤 제작을 통한 제품 가치 향상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나만의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개성 표현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트렌드 → 커스터마이징 관련 사업 수요 증가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소비자가 단순 소비를 넘어서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생산 및 유통 과정의 주체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변화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EC8EA-7DB4-404C-AE84-8EB3AE5C0E0A}"/>
              </a:ext>
            </a:extLst>
          </p:cNvPr>
          <p:cNvSpPr txBox="1"/>
          <p:nvPr/>
        </p:nvSpPr>
        <p:spPr>
          <a:xfrm>
            <a:off x="1429273" y="3655108"/>
            <a:ext cx="7589521" cy="141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자선업체 제품 도매를 통한 기부모델 실현 및 인식 향상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“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코즈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마케팅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”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사회적 가치 추구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구매 촉진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자선업체 제품의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긍정적 이미지 전달 및 홍보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E9CCF8-7D5E-4433-BDF7-A44E4AD1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27" y="2599245"/>
            <a:ext cx="190500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C07A7F-202D-4E3C-B321-43A777A018AF}"/>
              </a:ext>
            </a:extLst>
          </p:cNvPr>
          <p:cNvSpPr txBox="1"/>
          <p:nvPr/>
        </p:nvSpPr>
        <p:spPr>
          <a:xfrm>
            <a:off x="7941935" y="4579457"/>
            <a:ext cx="3736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코즈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마케팅으로 성공을 거둔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브랜드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‘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마리몬드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’</a:t>
            </a:r>
            <a:endParaRPr lang="ko-KR" altLang="en-US" sz="1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54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서론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69C5-8592-4D18-A0CA-C0939021EE8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832AF-22DE-4306-873D-5C470ED514F3}"/>
              </a:ext>
            </a:extLst>
          </p:cNvPr>
          <p:cNvSpPr txBox="1"/>
          <p:nvPr/>
        </p:nvSpPr>
        <p:spPr>
          <a:xfrm>
            <a:off x="584199" y="1298623"/>
            <a:ext cx="385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시장 현황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6C6575E-5DB9-41CB-B92E-E89DC4DAA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93"/>
          <a:stretch/>
        </p:blipFill>
        <p:spPr>
          <a:xfrm>
            <a:off x="426311" y="1924980"/>
            <a:ext cx="7756120" cy="997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691BF2-D0F8-4807-9EC0-E95C0A8B9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0" y="3164744"/>
            <a:ext cx="2946400" cy="266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B8B5E9-C874-44EB-9AFA-5872BE569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562" y="3190602"/>
            <a:ext cx="7096125" cy="1038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5075FA-2B6C-4C34-95EC-AD1185BC2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779" y="4600564"/>
            <a:ext cx="7669692" cy="1038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BE20EB-416B-44CE-B1F1-ADC13498CF53}"/>
              </a:ext>
            </a:extLst>
          </p:cNvPr>
          <p:cNvSpPr txBox="1"/>
          <p:nvPr/>
        </p:nvSpPr>
        <p:spPr>
          <a:xfrm>
            <a:off x="840440" y="5920596"/>
            <a:ext cx="262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▲ 애플 각인 서비스 홈페이지 화면</a:t>
            </a:r>
          </a:p>
        </p:txBody>
      </p:sp>
    </p:spTree>
    <p:extLst>
      <p:ext uri="{BB962C8B-B14F-4D97-AF65-F5344CB8AC3E}">
        <p14:creationId xmlns:p14="http://schemas.microsoft.com/office/powerpoint/2010/main" val="389724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2E00FA64-7580-F44F-A58A-0B910C67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0251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7B9E2C-A876-324E-9FBD-0759A03F5E60}"/>
              </a:ext>
            </a:extLst>
          </p:cNvPr>
          <p:cNvGrpSpPr/>
          <p:nvPr/>
        </p:nvGrpSpPr>
        <p:grpSpPr>
          <a:xfrm>
            <a:off x="162560" y="159116"/>
            <a:ext cx="4141811" cy="661719"/>
            <a:chOff x="162560" y="159116"/>
            <a:chExt cx="4141811" cy="6617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9CF4BE-6166-D148-BB20-08F54578D0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Part 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4EB957-D3C3-3A4A-9D4D-0ED868F3504B}"/>
                </a:ext>
              </a:extLst>
            </p:cNvPr>
            <p:cNvSpPr txBox="1"/>
            <p:nvPr/>
          </p:nvSpPr>
          <p:spPr>
            <a:xfrm flipH="1">
              <a:off x="1005839" y="174504"/>
              <a:ext cx="329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서론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69C5-8592-4D18-A0CA-C0939021EE8E}"/>
              </a:ext>
            </a:extLst>
          </p:cNvPr>
          <p:cNvSpPr txBox="1"/>
          <p:nvPr/>
        </p:nvSpPr>
        <p:spPr>
          <a:xfrm>
            <a:off x="10366866" y="528702"/>
            <a:ext cx="1638589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조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‘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이번이마지막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E0031-4742-4642-A212-240BFAFB2C4E}"/>
              </a:ext>
            </a:extLst>
          </p:cNvPr>
          <p:cNvSpPr txBox="1"/>
          <p:nvPr/>
        </p:nvSpPr>
        <p:spPr>
          <a:xfrm>
            <a:off x="584199" y="1298623"/>
            <a:ext cx="385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시장 현황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11D2993-C600-431D-9DB8-93B7967DE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4831" y="2259405"/>
            <a:ext cx="8502337" cy="265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D777BE-1AD8-4D83-AB53-757310A612D6}"/>
              </a:ext>
            </a:extLst>
          </p:cNvPr>
          <p:cNvSpPr txBox="1"/>
          <p:nvPr/>
        </p:nvSpPr>
        <p:spPr>
          <a:xfrm>
            <a:off x="1844830" y="4983130"/>
            <a:ext cx="61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▲ 온라인 쇼핑몰에서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패션 용품 및 액세서리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관련 분야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확대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5E8DD6-FE91-48A2-8E85-0862C53D2EC1}"/>
              </a:ext>
            </a:extLst>
          </p:cNvPr>
          <p:cNvSpPr/>
          <p:nvPr/>
        </p:nvSpPr>
        <p:spPr>
          <a:xfrm>
            <a:off x="1844830" y="3075441"/>
            <a:ext cx="8484407" cy="600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30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2209</Words>
  <Application>Microsoft Office PowerPoint</Application>
  <PresentationFormat>와이드스크린</PresentationFormat>
  <Paragraphs>337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LG Smart UI Regular</vt:lpstr>
      <vt:lpstr>Wingdings</vt:lpstr>
      <vt:lpstr>LG Smart UI Light</vt:lpstr>
      <vt:lpstr>나눔스퀘어 ExtraBold</vt:lpstr>
      <vt:lpstr>LG Smart UI Bold</vt:lpstr>
      <vt:lpstr>LG Smart UI SemiBold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 도윤</cp:lastModifiedBy>
  <cp:revision>111</cp:revision>
  <dcterms:created xsi:type="dcterms:W3CDTF">2019-12-23T00:32:35Z</dcterms:created>
  <dcterms:modified xsi:type="dcterms:W3CDTF">2021-11-19T11:37:14Z</dcterms:modified>
</cp:coreProperties>
</file>